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13"/>
  </p:handoutMasterIdLst>
  <p:sldIdLst>
    <p:sldId id="256" r:id="rId3"/>
    <p:sldId id="257" r:id="rId4"/>
    <p:sldId id="290" r:id="rId5"/>
    <p:sldId id="274" r:id="rId7"/>
    <p:sldId id="273" r:id="rId8"/>
    <p:sldId id="272" r:id="rId9"/>
    <p:sldId id="276" r:id="rId10"/>
    <p:sldId id="277" r:id="rId11"/>
    <p:sldId id="271" r:id="rId12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6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69321-3E1C-41F8-9DA1-1A6EBACBB4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89385-7500-48E6-BDE0-05EA0D57F90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56002-C213-45B0-BA35-27E443DF76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2.jpe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6070600" y="4071620"/>
            <a:ext cx="5591810" cy="1000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lang="zh-CN" sz="5400" b="1" kern="0" spc="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全新</a:t>
            </a:r>
            <a:r>
              <a:rPr lang="en-US" altLang="zh-CN" sz="5400" b="1" kern="0" spc="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0.1</a:t>
            </a:r>
            <a:r>
              <a:rPr lang="zh-CN" altLang="en-US" sz="5400" b="1" kern="0" spc="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折</a:t>
            </a:r>
            <a:r>
              <a:rPr lang="en-US" altLang="zh-CN" sz="5400" b="1" kern="0" spc="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lang="zh-CN" altLang="en-US" sz="5400" b="1" kern="0" spc="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十倍</a:t>
            </a:r>
            <a:endParaRPr lang="zh-CN" altLang="en-US" sz="5400" b="1" kern="0" spc="30" dirty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9514387" y="6620510"/>
            <a:ext cx="2256154" cy="237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lang="zh-CN" altLang="en-US" sz="1400" kern="0" spc="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神起互动</a:t>
            </a:r>
            <a:r>
              <a:rPr sz="1400" kern="0" spc="40" dirty="0" err="1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有限公司</a:t>
            </a:r>
            <a:r>
              <a:rPr sz="1400" kern="0" spc="2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</a:t>
            </a:r>
            <a:endParaRPr sz="1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11245879" y="6510812"/>
            <a:ext cx="863600" cy="317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lang="zh-CN" altLang="en-US" sz="1600" kern="0" spc="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神起互动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17500" algn="l" rtl="0" eaLnBrk="0">
              <a:lnSpc>
                <a:spcPct val="87000"/>
              </a:lnSpc>
              <a:spcBef>
                <a:spcPts val="5"/>
              </a:spcBef>
            </a:pP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NG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TE</a:t>
            </a:r>
            <a:r>
              <a:rPr lang="en-US" sz="5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QIHUANG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99" y="1574802"/>
            <a:ext cx="4324380" cy="4756160"/>
          </a:xfrm>
          <a:prstGeom prst="rect">
            <a:avLst/>
          </a:prstGeom>
        </p:spPr>
      </p:pic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5026025" y="3247996"/>
          <a:ext cx="6248400" cy="3149600"/>
        </p:xfrm>
        <a:graphic>
          <a:graphicData uri="http://schemas.openxmlformats.org/drawingml/2006/table">
            <a:tbl>
              <a:tblPr/>
              <a:tblGrid>
                <a:gridCol w="1584325"/>
                <a:gridCol w="4664075"/>
              </a:tblGrid>
              <a:tr h="5238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215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1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题材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zh-CN" sz="1700" b="1" kern="0" spc="4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东方</a:t>
                      </a:r>
                      <a:r>
                        <a:rPr sz="1700" b="1" kern="0" spc="4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魔幻</a:t>
                      </a: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MMO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2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画面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4000"/>
                        </a:lnSpc>
                      </a:pPr>
                      <a:r>
                        <a:rPr sz="17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全3D次世代，360度</a:t>
                      </a:r>
                      <a:r>
                        <a:rPr sz="1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自由视角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2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700" b="1" kern="0" spc="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战斗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zh-CN" altLang="en-US" sz="1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召唤神灵协同作战，</a:t>
                      </a:r>
                      <a:r>
                        <a:rPr lang="zh-CN" altLang="en-US" sz="1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后期</a:t>
                      </a:r>
                      <a:r>
                        <a:rPr sz="1700" b="1" kern="0" spc="-1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变身天神进行战斗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21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7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玩法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丰富PVE/PVP/G</a:t>
                      </a:r>
                      <a:r>
                        <a:rPr sz="17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VG/GVE,每两三天接触新玩法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772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zh-CN" altLang="en-US" sz="1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福利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u="wavyHeavy" baseline="0" dirty="0">
                        <a:uFill>
                          <a:solidFill>
                            <a:srgbClr val="FF0000"/>
                          </a:solidFill>
                        </a:u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lang="en-US" sz="1700" b="1" u="wavyHeavy" kern="0" spc="-10" baseline="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</a:t>
                      </a:r>
                      <a:r>
                        <a:rPr lang="zh-CN" altLang="en-US" sz="1700" b="1" u="wavyHeavy" kern="0" spc="-10" baseline="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折</a:t>
                      </a:r>
                      <a:r>
                        <a:rPr lang="en-US" altLang="zh-CN" sz="1700" b="1" u="wavyHeavy" kern="0" spc="-10" baseline="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</a:t>
                      </a:r>
                      <a:r>
                        <a:rPr lang="zh-CN" altLang="en-US" sz="1700" b="1" u="wavyHeavy" kern="0" spc="-10" baseline="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十倍返利</a:t>
                      </a:r>
                      <a:r>
                        <a:rPr lang="en-US" altLang="zh-CN" sz="1700" b="1" u="wavyHeavy" kern="0" spc="-10" baseline="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+</a:t>
                      </a:r>
                      <a:r>
                        <a:rPr lang="zh-CN" altLang="en-US" sz="1700" b="1" u="wavyHeavy" kern="0" spc="-10" baseline="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送亡灵新娘</a:t>
                      </a:r>
                      <a:endParaRPr lang="zh-CN" altLang="en-US" sz="1700" b="1" u="wavyHeavy" kern="0" spc="-10" baseline="0" dirty="0">
                        <a:solidFill>
                          <a:srgbClr val="FF0000"/>
                        </a:solidFill>
                        <a:uFill>
                          <a:solidFill>
                            <a:srgbClr val="FF0000"/>
                          </a:solidFill>
                        </a:u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926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7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商业化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09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en-US" sz="1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0.1</a:t>
                      </a:r>
                      <a:r>
                        <a:rPr lang="zh-CN" altLang="en-US" sz="17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折劲爆付费体验，专属工会付费打造</a:t>
                      </a:r>
                      <a:endParaRPr lang="zh-CN" altLang="en-US" sz="1700" b="1" kern="0" spc="-10" dirty="0">
                        <a:solidFill>
                          <a:srgbClr val="000000">
                            <a:alpha val="100000"/>
                          </a:srgb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" name="group 2"/>
          <p:cNvGrpSpPr/>
          <p:nvPr/>
        </p:nvGrpSpPr>
        <p:grpSpPr>
          <a:xfrm rot="21600000">
            <a:off x="5010160" y="1466844"/>
            <a:ext cx="6261735" cy="1866265"/>
            <a:chOff x="-12700" y="-12700"/>
            <a:chExt cx="6261735" cy="1866265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235720" cy="1358912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261735" cy="18662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marL="36195" indent="0" algn="l" rtl="0" eaLnBrk="0" fontAlgn="auto">
                <a:lnSpc>
                  <a:spcPct val="102000"/>
                </a:lnSpc>
              </a:pPr>
              <a:r>
                <a:rPr lang="zh-CN" altLang="en-US" sz="16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《魔之序曲》东方魔幻 </a:t>
              </a:r>
              <a:r>
                <a:rPr lang="en-US" altLang="zh-CN" sz="16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MMORPG </a:t>
              </a:r>
              <a:r>
                <a:rPr lang="zh-CN" altLang="en-US" sz="16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手游！0.1 折爆炸福利，十倍返利直接拉满，开放自由打金，充值性价比拉到顶！核心天神变身、九神助战玩法，人神合击暴力输出！次世代超清模型，打击感拳拳到肉，炫酷神装随便爆！</a:t>
              </a:r>
              <a:endParaRPr lang="zh-CN" altLang="en-US" sz="1600" b="1" kern="0" spc="-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algn="l" rtl="0" eaLnBrk="0">
                <a:lnSpc>
                  <a:spcPct val="102000"/>
                </a:lnSpc>
              </a:pPr>
              <a:r>
                <a:rPr lang="zh-CN" altLang="en-US" sz="16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氪金就有实打实战力提升，快速成型碾压全服，爽感直接拉满，打造高爆高收益的东方魔幻大世界！</a:t>
              </a:r>
              <a:endParaRPr lang="zh-CN" altLang="en-US" sz="1600" b="1" kern="0" spc="-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20" name="textbox 20"/>
          <p:cNvSpPr/>
          <p:nvPr/>
        </p:nvSpPr>
        <p:spPr>
          <a:xfrm>
            <a:off x="966962" y="124896"/>
            <a:ext cx="2268854" cy="9652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0"/>
              </a:spcBef>
            </a:pPr>
            <a:r>
              <a:rPr sz="4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产品概述</a:t>
            </a:r>
            <a:endParaRPr sz="4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3495" algn="l" rtl="0" eaLnBrk="0">
              <a:lnSpc>
                <a:spcPct val="82000"/>
              </a:lnSpc>
              <a:spcBef>
                <a:spcPts val="240"/>
              </a:spcBef>
            </a:pPr>
            <a:r>
              <a:rPr sz="2100" b="1" kern="0" spc="-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overview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33380" y="0"/>
            <a:ext cx="717499" cy="9969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0" y="1694815"/>
            <a:ext cx="12192635" cy="51631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0"/>
          <p:cNvSpPr txBox="1"/>
          <p:nvPr/>
        </p:nvSpPr>
        <p:spPr>
          <a:xfrm>
            <a:off x="894465" y="36228"/>
            <a:ext cx="5126355" cy="1045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百万级</a:t>
            </a:r>
            <a:r>
              <a:rPr lang="en-US" altLang="zh-CN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CG·</a:t>
            </a:r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引流极佳</a:t>
            </a:r>
            <a:endParaRPr lang="en-US" altLang="zh-CN" sz="4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b="1" dirty="0">
                <a:solidFill>
                  <a:srgbClr val="8D919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Product overview</a:t>
            </a:r>
            <a:endParaRPr lang="en-US" altLang="zh-CN" b="1" dirty="0">
              <a:solidFill>
                <a:srgbClr val="8D919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0975" y="-12065"/>
            <a:ext cx="652145" cy="100584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演示效果画板-4"/>
          <p:cNvPicPr>
            <a:picLocks noChangeAspect="1"/>
          </p:cNvPicPr>
          <p:nvPr/>
        </p:nvPicPr>
        <p:blipFill>
          <a:blip r:embed="rId1">
            <a:alphaModFix amt="40000"/>
            <a:lum bright="60000" contrast="-6000"/>
          </a:blip>
          <a:stretch>
            <a:fillRect/>
          </a:stretch>
        </p:blipFill>
        <p:spPr>
          <a:xfrm>
            <a:off x="193040" y="157480"/>
            <a:ext cx="640080" cy="66675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4836795" y="824230"/>
            <a:ext cx="7298055" cy="829945"/>
          </a:xfrm>
          <a:prstGeom prst="rect">
            <a:avLst/>
          </a:prstGeom>
          <a:solidFill>
            <a:srgbClr val="47546B"/>
          </a:solidFill>
        </p:spPr>
        <p:txBody>
          <a:bodyPr wrap="square" rtlCol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诚邀国内顶级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CG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厂商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大呈印象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打造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70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秒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/200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万级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CG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动画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五大职业与创世女神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协力对抗魔物、保卫暴风城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B3CG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600" y="1781175"/>
            <a:ext cx="9196070" cy="4990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indefinite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remove" display="1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230892" y="1111277"/>
            <a:ext cx="8726841" cy="36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zh-CN" altLang="en-US" sz="300" dirty="0">
              <a:latin typeface="黑体" panose="02010609060101010101" charset="-122"/>
              <a:ea typeface="黑体" panose="02010609060101010101" charset="-122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lang="zh-CN" altLang="en-US" sz="32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延续市场最热销福利感知</a:t>
            </a:r>
            <a:r>
              <a:rPr lang="en-US" altLang="zh-CN" sz="32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-</a:t>
            </a:r>
            <a:r>
              <a:rPr lang="zh-CN" altLang="en-US" sz="32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打金内容</a:t>
            </a:r>
            <a:endParaRPr lang="zh-CN" altLang="en-US" sz="3200" b="1" kern="0" spc="-20" dirty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958850" y="127000"/>
            <a:ext cx="8482965" cy="956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algn="l" rtl="0" eaLnBrk="0">
              <a:lnSpc>
                <a:spcPct val="97000"/>
              </a:lnSpc>
            </a:pPr>
            <a:r>
              <a:rPr lang="zh-CN" altLang="en-US" sz="44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版本优势</a:t>
            </a:r>
            <a:r>
              <a:rPr lang="en-US" altLang="zh-CN" sz="44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lang="zh-CN" altLang="en-US" sz="4400" b="1" kern="0" spc="-3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打金</a:t>
            </a:r>
            <a:r>
              <a:rPr lang="en-US" altLang="zh-CN" sz="4400" b="1" kern="0" spc="-3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</a:t>
            </a:r>
            <a:r>
              <a:rPr lang="zh-CN" altLang="en-US" sz="4400" b="1" kern="0" spc="-3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高爆福利</a:t>
            </a:r>
            <a:endParaRPr lang="zh-CN" altLang="en-US" sz="4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1000"/>
              </a:lnSpc>
              <a:spcBef>
                <a:spcPts val="375"/>
              </a:spcBef>
            </a:pPr>
            <a:r>
              <a:rPr lang="en-US" sz="1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over</a:t>
            </a:r>
            <a:r>
              <a:rPr lang="en-US" sz="1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view</a:t>
            </a:r>
            <a:endParaRPr lang="en-US"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4214533" y="4743451"/>
            <a:ext cx="4019620" cy="444488"/>
            <a:chOff x="-147885" y="-63526"/>
            <a:chExt cx="4019620" cy="444488"/>
          </a:xfrm>
        </p:grpSpPr>
        <p:pic>
          <p:nvPicPr>
            <p:cNvPr id="182" name="picture 18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543360" cy="380962"/>
            </a:xfrm>
            <a:prstGeom prst="rect">
              <a:avLst/>
            </a:prstGeom>
          </p:spPr>
        </p:pic>
        <p:sp>
          <p:nvSpPr>
            <p:cNvPr id="184" name="textbox 184"/>
            <p:cNvSpPr/>
            <p:nvPr/>
          </p:nvSpPr>
          <p:spPr>
            <a:xfrm>
              <a:off x="-147885" y="-63526"/>
              <a:ext cx="4019620" cy="438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lang="zh-CN" altLang="en-US" sz="700" dirty="0">
                <a:latin typeface="黑体" panose="02010609060101010101" charset="-122"/>
                <a:ea typeface="黑体" panose="02010609060101010101" charset="-122"/>
                <a:cs typeface="Arial" panose="020B0604020202020204"/>
              </a:endParaRPr>
            </a:p>
            <a:p>
              <a:pPr marL="504825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lang="zh-CN" altLang="en-US" sz="19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打金</a:t>
              </a:r>
              <a:r>
                <a:rPr lang="en-US" altLang="zh-CN" sz="19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·</a:t>
              </a:r>
              <a:r>
                <a:rPr lang="zh-CN" altLang="en-US" sz="19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百万悬赏</a:t>
              </a:r>
              <a:endParaRPr lang="zh-CN" altLang="en-US" sz="1900" b="1" kern="0" spc="-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368258" y="4749801"/>
            <a:ext cx="3543300" cy="425450"/>
            <a:chOff x="-25421" y="-57176"/>
            <a:chExt cx="3543300" cy="425450"/>
          </a:xfrm>
        </p:grpSpPr>
        <p:pic>
          <p:nvPicPr>
            <p:cNvPr id="186" name="picture 1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517879" cy="368274"/>
            </a:xfrm>
            <a:prstGeom prst="rect">
              <a:avLst/>
            </a:prstGeom>
          </p:spPr>
        </p:pic>
        <p:sp>
          <p:nvSpPr>
            <p:cNvPr id="188" name="textbox 188"/>
            <p:cNvSpPr/>
            <p:nvPr/>
          </p:nvSpPr>
          <p:spPr>
            <a:xfrm>
              <a:off x="-25421" y="-57176"/>
              <a:ext cx="3543300" cy="425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700" dirty="0">
                <a:latin typeface="黑体" panose="02010609060101010101" charset="-122"/>
                <a:ea typeface="黑体" panose="02010609060101010101" charset="-122"/>
                <a:cs typeface="Arial" panose="020B0604020202020204"/>
              </a:endParaRPr>
            </a:p>
            <a:p>
              <a:pPr marL="492125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lang="zh-CN" altLang="en-US" sz="19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魔龙无限打金</a:t>
              </a:r>
              <a:r>
                <a:rPr lang="en-US" altLang="zh-CN" sz="19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·</a:t>
              </a:r>
              <a:r>
                <a:rPr lang="zh-CN" altLang="en-US" sz="19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货币福利</a:t>
              </a:r>
              <a:endParaRPr sz="19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8274101" y="4746447"/>
            <a:ext cx="3799977" cy="428805"/>
            <a:chOff x="0" y="-66840"/>
            <a:chExt cx="3799977" cy="428805"/>
          </a:xfrm>
        </p:grpSpPr>
        <p:pic>
          <p:nvPicPr>
            <p:cNvPr id="190" name="picture 19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511539" cy="361965"/>
            </a:xfrm>
            <a:prstGeom prst="rect">
              <a:avLst/>
            </a:prstGeom>
          </p:spPr>
        </p:pic>
        <p:sp>
          <p:nvSpPr>
            <p:cNvPr id="192" name="textbox 192"/>
            <p:cNvSpPr/>
            <p:nvPr/>
          </p:nvSpPr>
          <p:spPr>
            <a:xfrm>
              <a:off x="263027" y="-66840"/>
              <a:ext cx="3536950" cy="41719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700" dirty="0">
                <a:latin typeface="黑体" panose="02010609060101010101" charset="-122"/>
                <a:ea typeface="黑体" panose="02010609060101010101" charset="-122"/>
                <a:cs typeface="Arial" panose="020B0604020202020204"/>
              </a:endParaRPr>
            </a:p>
            <a:p>
              <a:pPr marL="111125" algn="l" rtl="0" eaLnBrk="0">
                <a:lnSpc>
                  <a:spcPct val="95000"/>
                </a:lnSpc>
                <a:spcBef>
                  <a:spcPts val="0"/>
                </a:spcBef>
              </a:pPr>
              <a:r>
                <a:rPr lang="zh-CN" altLang="en-US" sz="1900" b="1" kern="0" spc="-4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全新高爆体验</a:t>
              </a:r>
              <a:endParaRPr lang="en-US" altLang="zh-CN" sz="1900" b="1" kern="0" spc="-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194" name="picture 1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3380" y="0"/>
            <a:ext cx="717499" cy="104138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0891" y="1543116"/>
            <a:ext cx="978517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初始魔龙打金</a:t>
            </a:r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5000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，打金可获得大量钻石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，最高可达到</a:t>
            </a:r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11W+</a:t>
            </a:r>
            <a:endParaRPr lang="en-US" altLang="zh-CN" sz="1600" dirty="0"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百万悬赏</a:t>
            </a:r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+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高爆体验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，助力玩家体验爆表</a:t>
            </a:r>
            <a:endParaRPr lang="zh-CN" alt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380968" y="5323985"/>
            <a:ext cx="3543300" cy="12099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0.1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折版本初始打金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5000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，是原版本的十倍，最高可提升到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110000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打金额度（包含临时额度）</a:t>
            </a:r>
            <a:endParaRPr lang="zh-CN" altLang="en-US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4324349" y="5323985"/>
            <a:ext cx="3543300" cy="12099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百万悬赏送超级提额卡，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BOSS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体验更具价值</a:t>
            </a:r>
            <a:endParaRPr lang="zh-CN" altLang="en-US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8273745" y="5323985"/>
            <a:ext cx="3543300" cy="12099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日常高爆活跃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=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琳琅阁</a:t>
            </a:r>
            <a:endParaRPr lang="zh-CN" altLang="en-US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付费高爆活跃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=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无尽龙渊</a:t>
            </a:r>
            <a:endParaRPr lang="zh-CN" altLang="en-US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高爆体验淋漓尽致</a:t>
            </a:r>
            <a:endParaRPr lang="zh-CN" altLang="en-US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300" y="2689225"/>
            <a:ext cx="3535368" cy="1987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7060" y="2687955"/>
            <a:ext cx="3343228" cy="18792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2475" y="2707640"/>
            <a:ext cx="3346840" cy="1879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230892" y="1111277"/>
            <a:ext cx="8726841" cy="36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lang="zh-CN" altLang="en-US" sz="32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0.1 折超高福利全新改版！重磅来袭！！！</a:t>
            </a:r>
            <a:endParaRPr lang="zh-CN" altLang="en-US" sz="3200" b="1" kern="0" spc="-10" dirty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958879" y="127156"/>
            <a:ext cx="5704387" cy="956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algn="l" rtl="0" eaLnBrk="0">
              <a:lnSpc>
                <a:spcPct val="97000"/>
              </a:lnSpc>
            </a:pPr>
            <a:r>
              <a:rPr lang="zh-CN" altLang="en-US" sz="44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版本优势</a:t>
            </a:r>
            <a:r>
              <a:rPr lang="en-US" altLang="zh-CN" sz="44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lang="en-US" altLang="zh-CN" sz="4400" b="1" kern="0" spc="-3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0.1</a:t>
            </a:r>
            <a:r>
              <a:rPr lang="zh-CN" altLang="en-US" sz="4400" b="1" kern="0" spc="-3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折</a:t>
            </a:r>
            <a:endParaRPr lang="zh-CN" altLang="en-US" sz="4400" dirty="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1000"/>
              </a:lnSpc>
              <a:spcBef>
                <a:spcPts val="375"/>
              </a:spcBef>
            </a:pPr>
            <a:r>
              <a:rPr lang="en-US" sz="1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over</a:t>
            </a:r>
            <a:r>
              <a:rPr lang="en-US" sz="1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view</a:t>
            </a:r>
            <a:endParaRPr lang="en-US"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4214533" y="4743451"/>
            <a:ext cx="4019620" cy="444488"/>
            <a:chOff x="-147885" y="-63526"/>
            <a:chExt cx="4019620" cy="444488"/>
          </a:xfrm>
        </p:grpSpPr>
        <p:pic>
          <p:nvPicPr>
            <p:cNvPr id="182" name="picture 18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543360" cy="380962"/>
            </a:xfrm>
            <a:prstGeom prst="rect">
              <a:avLst/>
            </a:prstGeom>
          </p:spPr>
        </p:pic>
        <p:sp>
          <p:nvSpPr>
            <p:cNvPr id="184" name="textbox 184"/>
            <p:cNvSpPr/>
            <p:nvPr/>
          </p:nvSpPr>
          <p:spPr>
            <a:xfrm>
              <a:off x="-147885" y="-63526"/>
              <a:ext cx="4019620" cy="438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lang="zh-CN" altLang="en-US" sz="700" dirty="0">
                <a:latin typeface="黑体" panose="02010609060101010101" charset="-122"/>
                <a:ea typeface="黑体" panose="02010609060101010101" charset="-122"/>
                <a:cs typeface="Arial" panose="020B0604020202020204"/>
              </a:endParaRPr>
            </a:p>
            <a:p>
              <a:pPr marL="504825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lang="en-US" sz="19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0.1</a:t>
              </a:r>
              <a:r>
                <a:rPr lang="zh-CN" altLang="en-US" sz="19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折超值直升</a:t>
              </a:r>
              <a:endParaRPr lang="zh-CN" altLang="en-US" sz="1900" b="1" kern="0" spc="-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368258" y="4749801"/>
            <a:ext cx="3543300" cy="425450"/>
            <a:chOff x="-25421" y="-57176"/>
            <a:chExt cx="3543300" cy="425450"/>
          </a:xfrm>
        </p:grpSpPr>
        <p:pic>
          <p:nvPicPr>
            <p:cNvPr id="186" name="picture 18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517879" cy="368274"/>
            </a:xfrm>
            <a:prstGeom prst="rect">
              <a:avLst/>
            </a:prstGeom>
          </p:spPr>
        </p:pic>
        <p:sp>
          <p:nvSpPr>
            <p:cNvPr id="188" name="textbox 188"/>
            <p:cNvSpPr/>
            <p:nvPr/>
          </p:nvSpPr>
          <p:spPr>
            <a:xfrm>
              <a:off x="-25421" y="-57176"/>
              <a:ext cx="3543300" cy="4254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700" dirty="0">
                <a:latin typeface="黑体" panose="02010609060101010101" charset="-122"/>
                <a:ea typeface="黑体" panose="02010609060101010101" charset="-122"/>
                <a:cs typeface="Arial" panose="020B0604020202020204"/>
              </a:endParaRPr>
            </a:p>
            <a:p>
              <a:pPr marL="492125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lang="en-US" altLang="zh-CN" sz="19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0.1</a:t>
              </a:r>
              <a:r>
                <a:rPr lang="zh-CN" altLang="en-US" sz="1900" b="1" kern="0" spc="-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折进游福利表现</a:t>
              </a:r>
              <a:endParaRPr lang="zh-CN" altLang="en-US" sz="1900" b="1" kern="0" spc="-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8274101" y="4746447"/>
            <a:ext cx="3799977" cy="428805"/>
            <a:chOff x="0" y="-66840"/>
            <a:chExt cx="3799977" cy="428805"/>
          </a:xfrm>
        </p:grpSpPr>
        <p:pic>
          <p:nvPicPr>
            <p:cNvPr id="190" name="picture 19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511539" cy="361965"/>
            </a:xfrm>
            <a:prstGeom prst="rect">
              <a:avLst/>
            </a:prstGeom>
          </p:spPr>
        </p:pic>
        <p:sp>
          <p:nvSpPr>
            <p:cNvPr id="192" name="textbox 192"/>
            <p:cNvSpPr/>
            <p:nvPr/>
          </p:nvSpPr>
          <p:spPr>
            <a:xfrm>
              <a:off x="263027" y="-66840"/>
              <a:ext cx="3536950" cy="41719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700" dirty="0">
                <a:latin typeface="黑体" panose="02010609060101010101" charset="-122"/>
                <a:ea typeface="黑体" panose="02010609060101010101" charset="-122"/>
                <a:cs typeface="Arial" panose="020B0604020202020204"/>
              </a:endParaRPr>
            </a:p>
            <a:p>
              <a:pPr marL="111125" algn="l" rtl="0" eaLnBrk="0">
                <a:lnSpc>
                  <a:spcPct val="95000"/>
                </a:lnSpc>
                <a:spcBef>
                  <a:spcPts val="0"/>
                </a:spcBef>
              </a:pPr>
              <a:r>
                <a:rPr lang="en-US" altLang="zh-CN" sz="1900" b="1" kern="0" spc="-4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50</a:t>
              </a:r>
              <a:r>
                <a:rPr lang="zh-CN" altLang="en-US" sz="1900" b="1" kern="0" spc="-4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抽仅需</a:t>
              </a:r>
              <a:r>
                <a:rPr lang="en-US" altLang="zh-CN" sz="1900" b="1" kern="0" spc="-4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9000</a:t>
              </a:r>
              <a:r>
                <a:rPr lang="zh-CN" altLang="en-US" sz="1900" b="1" kern="0" spc="-4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钻</a:t>
              </a:r>
              <a:endParaRPr lang="zh-CN" altLang="en-US" sz="1900" b="1" kern="0" spc="-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pic>
        <p:nvPicPr>
          <p:cNvPr id="194" name="picture 1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3380" y="0"/>
            <a:ext cx="717499" cy="104138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0891" y="1543116"/>
            <a:ext cx="1110597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小额付费，既能享受折扣充值，打怪爆装收益还成倍暴涨！</a:t>
            </a:r>
            <a:endParaRPr lang="zh-CN" altLang="en-US" sz="1600" dirty="0">
              <a:latin typeface="黑体" panose="02010609060101010101" charset="-122"/>
              <a:ea typeface="黑体" panose="02010609060101010101" charset="-122"/>
            </a:endParaRPr>
          </a:p>
          <a:p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打金收益看得见，每一笔投入都拿到实打实的战力与资源，告别虚头巴脑的纸面福利</a:t>
            </a:r>
            <a:endParaRPr lang="zh-CN" alt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380968" y="5323985"/>
            <a:ext cx="3543300" cy="12099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新玩家进游尊享等级好礼，逐级解锁资金时装外显，开局福利拉满，畅玩无压力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（可选择线上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/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线下发放）</a:t>
            </a:r>
            <a:endParaRPr lang="zh-CN" altLang="en-US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4324349" y="5323985"/>
            <a:ext cx="3543300" cy="12099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直升仅需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1.98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元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就可以获得超额福利，等级直升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+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极品时装套</a:t>
            </a:r>
            <a:r>
              <a:rPr lang="en-US" altLang="zh-CN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+</a:t>
            </a:r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超值货币等</a:t>
            </a:r>
            <a:endParaRPr lang="zh-CN" altLang="en-US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8273745" y="5323985"/>
            <a:ext cx="3543300" cy="12099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抽奖依旧给力，增加更多便捷性的抽奖方式，确保玩家钻石换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战力更爽</a:t>
            </a:r>
            <a:endParaRPr lang="zh-CN" altLang="en-US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330" y="2684780"/>
            <a:ext cx="3343228" cy="1879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2450" y="2687320"/>
            <a:ext cx="3343228" cy="1879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4050" y="2678430"/>
            <a:ext cx="3343228" cy="1879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230892" y="1111277"/>
            <a:ext cx="9082441" cy="3619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lang="zh-CN" sz="3200" b="1" kern="0" spc="-90" dirty="0">
                <a:latin typeface="黑体" panose="02010609060101010101" charset="-122"/>
                <a:ea typeface="黑体" panose="02010609060101010101" charset="-122"/>
              </a:rPr>
              <a:t>从</a:t>
            </a:r>
            <a:r>
              <a:rPr lang="en-US" altLang="zh-CN" sz="3200" b="1" kern="0" spc="-90" dirty="0">
                <a:latin typeface="黑体" panose="02010609060101010101" charset="-122"/>
                <a:ea typeface="黑体" panose="02010609060101010101" charset="-122"/>
              </a:rPr>
              <a:t>0</a:t>
            </a:r>
            <a:r>
              <a:rPr lang="zh-CN" altLang="en-US" sz="3200" b="1" kern="0" spc="-90" dirty="0">
                <a:latin typeface="黑体" panose="02010609060101010101" charset="-122"/>
                <a:ea typeface="黑体" panose="02010609060101010101" charset="-122"/>
              </a:rPr>
              <a:t>氪到小</a:t>
            </a:r>
            <a:r>
              <a:rPr lang="en-US" altLang="zh-CN" sz="3200" b="1" kern="0" spc="-90" dirty="0">
                <a:latin typeface="黑体" panose="02010609060101010101" charset="-122"/>
                <a:ea typeface="黑体" panose="02010609060101010101" charset="-122"/>
              </a:rPr>
              <a:t>R</a:t>
            </a:r>
            <a:r>
              <a:rPr lang="zh-CN" altLang="en-US" sz="3200" b="1" kern="0" spc="-90" dirty="0">
                <a:latin typeface="黑体" panose="02010609060101010101" charset="-122"/>
                <a:ea typeface="黑体" panose="02010609060101010101" charset="-122"/>
              </a:rPr>
              <a:t>，到超</a:t>
            </a:r>
            <a:r>
              <a:rPr lang="en-US" altLang="zh-CN" sz="3200" b="1" kern="0" spc="-90" dirty="0">
                <a:latin typeface="黑体" panose="02010609060101010101" charset="-122"/>
                <a:ea typeface="黑体" panose="02010609060101010101" charset="-122"/>
              </a:rPr>
              <a:t>R</a:t>
            </a:r>
            <a:r>
              <a:rPr lang="zh-CN" altLang="en-US" sz="3200" b="1" kern="0" spc="-90" dirty="0">
                <a:latin typeface="黑体" panose="02010609060101010101" charset="-122"/>
                <a:ea typeface="黑体" panose="02010609060101010101" charset="-122"/>
              </a:rPr>
              <a:t>的付费路线呈现</a:t>
            </a:r>
            <a:endParaRPr lang="zh-CN" altLang="en-US" sz="3200" b="1" kern="0" spc="-9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0" name="textbox 180"/>
          <p:cNvSpPr/>
          <p:nvPr/>
        </p:nvSpPr>
        <p:spPr>
          <a:xfrm>
            <a:off x="958850" y="127000"/>
            <a:ext cx="6998970" cy="956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algn="l" rtl="0" eaLnBrk="0">
              <a:lnSpc>
                <a:spcPct val="97000"/>
              </a:lnSpc>
            </a:pPr>
            <a:r>
              <a:rPr lang="zh-CN" altLang="en-US" sz="44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版本优势</a:t>
            </a:r>
            <a:r>
              <a:rPr lang="en-US" altLang="zh-CN" sz="44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lang="zh-CN" altLang="en-US" sz="4400" b="1" kern="0" spc="-30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完整的付费链路</a:t>
            </a:r>
            <a:r>
              <a:rPr lang="en-US" sz="1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over</a:t>
            </a:r>
            <a:r>
              <a:rPr lang="en-US" sz="19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view</a:t>
            </a:r>
            <a:endParaRPr lang="en-US"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3380" y="0"/>
            <a:ext cx="717499" cy="104138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0891" y="1543116"/>
            <a:ext cx="978517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不同层次的玩家，在</a:t>
            </a:r>
            <a:r>
              <a:rPr lang="en-US" altLang="zh-CN" sz="1600" dirty="0">
                <a:latin typeface="黑体" panose="02010609060101010101" charset="-122"/>
                <a:ea typeface="黑体" panose="02010609060101010101" charset="-122"/>
              </a:rPr>
              <a:t>0.1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折版本的不同体验，塑造全新用户付费路线</a:t>
            </a:r>
            <a:endParaRPr lang="zh-CN" altLang="en-US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381000" y="2463165"/>
            <a:ext cx="5150485" cy="40703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l" fontAlgn="auto">
              <a:spcBef>
                <a:spcPts val="600"/>
              </a:spcBef>
              <a:buAutoNum type="arabicPeriod"/>
            </a:pP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直升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1.98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：开局快速解锁等级，跳过前期枯燥练级</a:t>
            </a:r>
            <a:endParaRPr lang="zh-CN" altLang="en-US" sz="1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algn="l" fontAlgn="auto">
              <a:spcBef>
                <a:spcPts val="600"/>
              </a:spcBef>
              <a:buAutoNum type="arabicPeriod"/>
            </a:pP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打金</a:t>
            </a:r>
            <a:r>
              <a:rPr lang="en-US" alt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顶赞特权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3.88/12.88/38.88/88.88 /188.88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：合计</a:t>
            </a:r>
            <a:r>
              <a:rPr lang="en-US" alt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333.4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元（获得</a:t>
            </a:r>
            <a:r>
              <a:rPr lang="en-US" alt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33340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张代金券），总</a:t>
            </a:r>
            <a:r>
              <a:rPr lang="en-US" alt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5.5w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打金额度/日</a:t>
            </a:r>
            <a:endParaRPr lang="zh-CN" altLang="en-US" sz="1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342900" indent="-342900" algn="l" fontAlgn="auto">
              <a:spcBef>
                <a:spcPts val="600"/>
              </a:spcBef>
              <a:buAutoNum type="arabicPeriod"/>
            </a:pP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双倍万能币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98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r>
              <a:rPr 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双倍代金券</a:t>
            </a:r>
            <a:r>
              <a:rPr lang="en-US" alt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+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五阶红装备套</a:t>
            </a:r>
            <a:r>
              <a:rPr 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直接领取；</a:t>
            </a:r>
            <a:r>
              <a:rPr 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付费满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+180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级开启</a:t>
            </a:r>
            <a:endParaRPr lang="zh-CN" altLang="en-US" sz="1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algn="l" fontAlgn="auto">
              <a:spcBef>
                <a:spcPts val="600"/>
              </a:spcBef>
              <a:buAutoNum type="arabicPeriod"/>
            </a:pP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万能币</a:t>
            </a:r>
            <a:r>
              <a:rPr lang="en-US" alt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0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元购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6.48-118.88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：白嫖奖励，返等额代金券；开服天数开启不同的</a:t>
            </a:r>
            <a:r>
              <a:rPr lang="en-US" alt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0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元购</a:t>
            </a:r>
            <a:endParaRPr lang="zh-CN" altLang="en-US" sz="1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algn="l" fontAlgn="auto">
              <a:spcBef>
                <a:spcPts val="600"/>
              </a:spcBef>
              <a:buAutoNum type="arabicPeriod"/>
            </a:pP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养老</a:t>
            </a:r>
            <a:r>
              <a:rPr lang="en-US" alt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·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至尊特权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648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：—购买立得</a:t>
            </a:r>
            <a:r>
              <a:rPr lang="en-US" alt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64800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代金券每天领取1000代金券奖励➕立得一套至尊套装</a:t>
            </a:r>
            <a:endParaRPr lang="zh-CN" altLang="en-US" sz="1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342900" indent="-342900" algn="l" fontAlgn="auto">
              <a:spcBef>
                <a:spcPts val="600"/>
              </a:spcBef>
              <a:buAutoNum type="arabicPeriod"/>
            </a:pP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万能币</a:t>
            </a:r>
            <a:r>
              <a:rPr lang="en-US" alt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·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充值面板：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100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元（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1.3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倍）、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300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元（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1.2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倍）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500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-5000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元（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1.2-1.1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倍，付费可见）</a:t>
            </a:r>
            <a:endParaRPr lang="zh-CN" altLang="en-US" sz="1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algn="l" fontAlgn="auto">
              <a:spcBef>
                <a:spcPts val="600"/>
              </a:spcBef>
              <a:buAutoNum type="arabicPeriod"/>
            </a:pP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巅峰特权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388.88/888.88/1888.88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：极致的特权，中大</a:t>
            </a:r>
            <a:r>
              <a:rPr lang="en-US" altLang="zh-CN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R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的选择</a:t>
            </a:r>
            <a:endParaRPr lang="zh-CN" altLang="en-US" sz="1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indent="0" algn="l" fontAlgn="auto">
              <a:spcBef>
                <a:spcPts val="600"/>
              </a:spcBef>
              <a:buNone/>
            </a:pP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总结：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1.98+3.88+12.88+38.88+88.88+188.88+98+6.48+648+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（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100-5000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）</a:t>
            </a:r>
            <a:r>
              <a:rPr lang="en-US" altLang="zh-CN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=1w+</a:t>
            </a:r>
            <a:r>
              <a:rPr lang="zh-CN" altLang="en-US" sz="12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；不同用户的付费体验进行的重塑，确保不同层次的玩家都有属于自己的追求</a:t>
            </a:r>
            <a:endParaRPr lang="zh-CN" altLang="en-US" sz="120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895" y="2463165"/>
            <a:ext cx="1918275" cy="108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3015" y="2463165"/>
            <a:ext cx="1918275" cy="108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1955" y="2463165"/>
            <a:ext cx="1918275" cy="108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1955" y="3957955"/>
            <a:ext cx="1918275" cy="1080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895" y="3957955"/>
            <a:ext cx="1918275" cy="1080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0895" y="5452745"/>
            <a:ext cx="1918275" cy="1080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1955" y="5452745"/>
            <a:ext cx="1918275" cy="1080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53015" y="5453380"/>
            <a:ext cx="1918275" cy="1080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53015" y="3958590"/>
            <a:ext cx="1918275" cy="1080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58850" y="2561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首日</a:t>
            </a:r>
            <a:r>
              <a:rPr lang="en-US" altLang="zh-CN" b="1"/>
              <a:t>·</a:t>
            </a:r>
            <a:r>
              <a:rPr lang="zh-CN" altLang="en-US" b="1">
                <a:ea typeface="宋体" panose="02010600030101010101" pitchFamily="2" charset="-122"/>
              </a:rPr>
              <a:t>付费链路</a:t>
            </a:r>
            <a:endParaRPr lang="zh-CN" altLang="en-US" b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 1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72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532170" y="4660902"/>
            <a:ext cx="9228455" cy="1863090"/>
            <a:chOff x="-1271270" y="0"/>
            <a:chExt cx="9228455" cy="1863090"/>
          </a:xfrm>
        </p:grpSpPr>
        <p:pic>
          <p:nvPicPr>
            <p:cNvPr id="144" name="picture 14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956500" cy="1816066"/>
            </a:xfrm>
            <a:prstGeom prst="rect">
              <a:avLst/>
            </a:prstGeom>
          </p:spPr>
        </p:pic>
        <p:sp>
          <p:nvSpPr>
            <p:cNvPr id="146" name="textbox 146"/>
            <p:cNvSpPr/>
            <p:nvPr/>
          </p:nvSpPr>
          <p:spPr>
            <a:xfrm>
              <a:off x="-1271270" y="0"/>
              <a:ext cx="9228455" cy="18630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indent="0" algn="l" rtl="0" eaLnBrk="0" fontAlgn="auto">
                <a:lnSpc>
                  <a:spcPct val="162000"/>
                </a:lnSpc>
                <a:spcBef>
                  <a:spcPts val="600"/>
                </a:spcBef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812925" indent="0" algn="l" rtl="0" eaLnBrk="0" fontAlgn="auto">
                <a:lnSpc>
                  <a:spcPct val="95000"/>
                </a:lnSpc>
                <a:spcBef>
                  <a:spcPts val="600"/>
                </a:spcBef>
              </a:pPr>
              <a:r>
                <a:rPr lang="zh-CN" altLang="en-US" sz="1600" b="1" kern="0" spc="-10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【养成福利】</a:t>
              </a:r>
              <a:endParaRPr lang="zh-CN" altLang="en-US" sz="1600" b="1" kern="0" spc="-10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1812925" indent="0" algn="l" rtl="0" eaLnBrk="0" fontAlgn="auto">
                <a:lnSpc>
                  <a:spcPct val="95000"/>
                </a:lnSpc>
                <a:spcBef>
                  <a:spcPts val="600"/>
                </a:spcBef>
              </a:pPr>
              <a:r>
                <a:rPr lang="zh-CN" altLang="en-US" sz="1600" b="1" kern="0" spc="-10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✅ 完成主线任务、每日活跃、等级提升，免费领取升星材料，零氪也能拉满满星</a:t>
              </a:r>
              <a:endParaRPr lang="zh-CN" altLang="en-US" sz="1600" b="1" kern="0" spc="-10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1812925" indent="0" algn="l" rtl="0" eaLnBrk="0" fontAlgn="auto">
                <a:lnSpc>
                  <a:spcPct val="95000"/>
                </a:lnSpc>
                <a:spcBef>
                  <a:spcPts val="600"/>
                </a:spcBef>
              </a:pPr>
              <a:r>
                <a:rPr lang="zh-CN" altLang="en-US" sz="1600" b="1" kern="0" spc="-10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✅ 解锁「永恒契约」任务，点亮记忆水晶，额外领取海量养成资源，助力战灵快速成型</a:t>
              </a:r>
              <a:endParaRPr lang="zh-CN" altLang="en-US" sz="1600" b="1" kern="0" spc="-10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1812925" indent="0" algn="l" rtl="0" eaLnBrk="0" fontAlgn="auto">
                <a:lnSpc>
                  <a:spcPct val="95000"/>
                </a:lnSpc>
                <a:spcBef>
                  <a:spcPts val="600"/>
                </a:spcBef>
              </a:pPr>
              <a:r>
                <a:rPr lang="zh-CN" altLang="en-US" sz="1600" b="1" kern="0" spc="-10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✅ 战灵等级、升阶、觉醒全玩法免费开放，无需额外付费，终极战力轻松达成</a:t>
              </a:r>
              <a:endParaRPr lang="zh-CN" altLang="en-US" sz="1600" b="1" kern="0" spc="-10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sp>
        <p:nvSpPr>
          <p:cNvPr id="148" name="textbox 148"/>
          <p:cNvSpPr/>
          <p:nvPr/>
        </p:nvSpPr>
        <p:spPr>
          <a:xfrm>
            <a:off x="171450" y="1165225"/>
            <a:ext cx="11735435" cy="6559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0" indent="-6350" algn="l" rtl="0" eaLnBrk="0">
              <a:lnSpc>
                <a:spcPct val="96000"/>
              </a:lnSpc>
            </a:pPr>
            <a:r>
              <a:rPr lang="zh-CN" altLang="en-US" sz="2400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开局送亡魂新娘战灵，活跃免费满星，战力爆表带飞新手期！</a:t>
            </a:r>
            <a:br>
              <a:rPr lang="zh-CN" altLang="en-US" sz="2400" kern="0" spc="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altLang="en-US" sz="1900" kern="0" spc="-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所有新玩家登录即送「亡魂新娘・丽萨」</a:t>
            </a:r>
            <a:r>
              <a:rPr lang="en-US" altLang="zh-CN" sz="1900" kern="0" spc="-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SR </a:t>
            </a:r>
            <a:r>
              <a:rPr lang="zh-CN" altLang="en-US" sz="1900" kern="0" spc="-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战灵，专属养成线全开，完成活跃任务免费升星，解锁 </a:t>
            </a:r>
            <a:r>
              <a:rPr lang="en-US" altLang="zh-CN" sz="1900" kern="0" spc="-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SSR/SP/CP + </a:t>
            </a:r>
            <a:r>
              <a:rPr lang="zh-CN" altLang="en-US" sz="1900" kern="0" spc="-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终极形态，战力一路飙升</a:t>
            </a:r>
            <a:endParaRPr lang="zh-CN" altLang="en-US" sz="1900" kern="0" spc="-90" dirty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948055" y="170815"/>
            <a:ext cx="8883650" cy="9315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4400" b="1" kern="0" spc="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特色养成线—</a:t>
            </a:r>
            <a:r>
              <a:rPr lang="zh-CN" sz="4400" b="1" kern="0" spc="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满星亡灵新娘</a:t>
            </a:r>
            <a:endParaRPr sz="4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6195" algn="l" rtl="0" eaLnBrk="0">
              <a:lnSpc>
                <a:spcPct val="82000"/>
              </a:lnSpc>
              <a:spcBef>
                <a:spcPts val="10"/>
              </a:spcBef>
            </a:pPr>
            <a:r>
              <a:rPr sz="21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overview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152" name="picture 1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7040" y="0"/>
            <a:ext cx="730178" cy="105407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05" y="2235200"/>
            <a:ext cx="3337799" cy="18792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355" y="2235200"/>
            <a:ext cx="3337799" cy="18792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6070" y="2235200"/>
            <a:ext cx="3337799" cy="18792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62"/>
          <p:cNvSpPr/>
          <p:nvPr/>
        </p:nvSpPr>
        <p:spPr>
          <a:xfrm>
            <a:off x="954373" y="164841"/>
            <a:ext cx="5720715" cy="9378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lang="zh-CN" altLang="en-US" sz="4500" b="1" kern="0" spc="-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储备玩法</a:t>
            </a:r>
            <a:r>
              <a:rPr lang="en-US" altLang="zh-CN" sz="4500" b="1" kern="0" spc="-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</a:t>
            </a:r>
            <a:r>
              <a:rPr lang="zh-CN" altLang="en-US" sz="4500" b="1" kern="0" spc="-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系统</a:t>
            </a:r>
            <a:endParaRPr sz="4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9845" algn="l" rtl="0" eaLnBrk="0">
              <a:lnSpc>
                <a:spcPct val="81000"/>
              </a:lnSpc>
              <a:spcBef>
                <a:spcPts val="25"/>
              </a:spcBef>
            </a:pPr>
            <a:r>
              <a:rPr sz="2100" b="1" kern="0" spc="-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overview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7" name="picture 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0" y="171450"/>
            <a:ext cx="717499" cy="812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4491355" y="1461770"/>
            <a:ext cx="3535680" cy="35064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4400" u="sng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字魂英雄黑体" panose="00000500000000000000" charset="-122"/>
                <a:ea typeface="字魂英雄黑体" panose="00000500000000000000" charset="-122"/>
                <a:cs typeface="字魂英雄黑体" panose="00000500000000000000" charset="-122"/>
              </a:rPr>
              <a:t>后续版本</a:t>
            </a:r>
            <a:endParaRPr lang="zh-CN" altLang="en-US" sz="4400" u="sng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字魂英雄黑体" panose="00000500000000000000" charset="-122"/>
              <a:ea typeface="字魂英雄黑体" panose="00000500000000000000" charset="-122"/>
              <a:cs typeface="字魂英雄黑体" panose="00000500000000000000" charset="-122"/>
            </a:endParaRPr>
          </a:p>
          <a:p>
            <a:pPr algn="ctr"/>
            <a:r>
              <a:rPr lang="en-US" altLang="zh-CN" sz="4400" u="sng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字魂英雄黑体" panose="00000500000000000000" charset="-122"/>
                <a:ea typeface="字魂英雄黑体" panose="00000500000000000000" charset="-122"/>
                <a:cs typeface="字魂英雄黑体" panose="00000500000000000000" charset="-122"/>
              </a:rPr>
              <a:t>1</a:t>
            </a:r>
            <a:r>
              <a:rPr lang="zh-CN" altLang="en-US" sz="4400" u="sng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字魂英雄黑体" panose="00000500000000000000" charset="-122"/>
                <a:ea typeface="字魂英雄黑体" panose="00000500000000000000" charset="-122"/>
                <a:cs typeface="字魂英雄黑体" panose="00000500000000000000" charset="-122"/>
              </a:rPr>
              <a:t>、情缘玩法</a:t>
            </a:r>
            <a:endParaRPr lang="zh-CN" altLang="en-US" sz="4400" u="sng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字魂英雄黑体" panose="00000500000000000000" charset="-122"/>
              <a:ea typeface="字魂英雄黑体" panose="00000500000000000000" charset="-122"/>
              <a:cs typeface="字魂英雄黑体" panose="00000500000000000000" charset="-122"/>
            </a:endParaRPr>
          </a:p>
          <a:p>
            <a:pPr algn="ctr"/>
            <a:r>
              <a:rPr lang="en-US" altLang="zh-CN" sz="4400" u="sng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字魂英雄黑体" panose="00000500000000000000" charset="-122"/>
                <a:ea typeface="字魂英雄黑体" panose="00000500000000000000" charset="-122"/>
                <a:cs typeface="字魂英雄黑体" panose="00000500000000000000" charset="-122"/>
              </a:rPr>
              <a:t>2</a:t>
            </a:r>
            <a:r>
              <a:rPr lang="zh-CN" altLang="en-US" sz="4400" u="sng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字魂英雄黑体" panose="00000500000000000000" charset="-122"/>
                <a:ea typeface="字魂英雄黑体" panose="00000500000000000000" charset="-122"/>
                <a:cs typeface="字魂英雄黑体" panose="00000500000000000000" charset="-122"/>
              </a:rPr>
              <a:t>、魂环系统</a:t>
            </a:r>
            <a:endParaRPr lang="zh-CN" altLang="en-US" sz="4400" u="sng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字魂英雄黑体" panose="00000500000000000000" charset="-122"/>
              <a:ea typeface="字魂英雄黑体" panose="00000500000000000000" charset="-122"/>
              <a:cs typeface="字魂英雄黑体" panose="00000500000000000000" charset="-122"/>
            </a:endParaRPr>
          </a:p>
          <a:p>
            <a:pPr algn="ctr"/>
            <a:r>
              <a:rPr lang="en-US" altLang="zh-CN" sz="4400" u="sng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字魂英雄黑体" panose="00000500000000000000" charset="-122"/>
                <a:ea typeface="字魂英雄黑体" panose="00000500000000000000" charset="-122"/>
                <a:cs typeface="字魂英雄黑体" panose="00000500000000000000" charset="-122"/>
              </a:rPr>
              <a:t>3</a:t>
            </a:r>
            <a:r>
              <a:rPr lang="zh-CN" altLang="en-US" sz="4400" u="sng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字魂英雄黑体" panose="00000500000000000000" charset="-122"/>
                <a:ea typeface="字魂英雄黑体" panose="00000500000000000000" charset="-122"/>
                <a:cs typeface="字魂英雄黑体" panose="00000500000000000000" charset="-122"/>
              </a:rPr>
              <a:t>、定制头像</a:t>
            </a:r>
            <a:endParaRPr lang="zh-CN" altLang="en-US" sz="4400" u="sng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字魂英雄黑体" panose="00000500000000000000" charset="-122"/>
              <a:ea typeface="字魂英雄黑体" panose="00000500000000000000" charset="-122"/>
              <a:cs typeface="字魂英雄黑体" panose="00000500000000000000" charset="-122"/>
            </a:endParaRPr>
          </a:p>
          <a:p>
            <a:pPr algn="ctr"/>
            <a:r>
              <a:rPr lang="en-US" altLang="zh-CN" sz="4400" u="sng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字魂英雄黑体" panose="00000500000000000000" charset="-122"/>
                <a:ea typeface="字魂英雄黑体" panose="00000500000000000000" charset="-122"/>
                <a:cs typeface="字魂英雄黑体" panose="00000500000000000000" charset="-122"/>
              </a:rPr>
              <a:t>4</a:t>
            </a:r>
            <a:r>
              <a:rPr lang="zh-CN" altLang="en-US" sz="4400" u="sng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字魂英雄黑体" panose="00000500000000000000" charset="-122"/>
                <a:ea typeface="字魂英雄黑体" panose="00000500000000000000" charset="-122"/>
                <a:cs typeface="字魂英雄黑体" panose="00000500000000000000" charset="-122"/>
              </a:rPr>
              <a:t>、夺旗战场</a:t>
            </a:r>
            <a:endParaRPr lang="zh-CN" altLang="en-US" sz="4400" u="sng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字魂英雄黑体" panose="00000500000000000000" charset="-122"/>
              <a:ea typeface="字魂英雄黑体" panose="00000500000000000000" charset="-122"/>
              <a:cs typeface="字魂英雄黑体" panose="00000500000000000000" charset="-122"/>
            </a:endParaRPr>
          </a:p>
          <a:p>
            <a:pPr algn="ctr"/>
            <a:r>
              <a:rPr lang="en-US" altLang="zh-CN" sz="4400" u="sng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字魂英雄黑体" panose="00000500000000000000" charset="-122"/>
                <a:ea typeface="字魂英雄黑体" panose="00000500000000000000" charset="-122"/>
                <a:cs typeface="字魂英雄黑体" panose="00000500000000000000" charset="-122"/>
              </a:rPr>
              <a:t>5</a:t>
            </a:r>
            <a:r>
              <a:rPr lang="zh-CN" altLang="en-US" sz="4400" u="sng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字魂英雄黑体" panose="00000500000000000000" charset="-122"/>
                <a:ea typeface="字魂英雄黑体" panose="00000500000000000000" charset="-122"/>
                <a:cs typeface="字魂英雄黑体" panose="00000500000000000000" charset="-122"/>
              </a:rPr>
              <a:t>、帮派玩法</a:t>
            </a:r>
            <a:endParaRPr lang="zh-CN" altLang="en-US" sz="4400" u="sng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字魂英雄黑体" panose="00000500000000000000" charset="-122"/>
              <a:ea typeface="字魂英雄黑体" panose="00000500000000000000" charset="-122"/>
              <a:cs typeface="字魂英雄黑体" panose="000005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2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14" name="textbox 214"/>
          <p:cNvSpPr/>
          <p:nvPr/>
        </p:nvSpPr>
        <p:spPr>
          <a:xfrm>
            <a:off x="5943579" y="3509964"/>
            <a:ext cx="4949190" cy="8375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65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THANK</a:t>
            </a:r>
            <a:r>
              <a:rPr sz="65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5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YOU</a:t>
            </a:r>
            <a:endParaRPr sz="6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220" name="picture 2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160" y="6718302"/>
            <a:ext cx="266639" cy="133319"/>
          </a:xfrm>
          <a:prstGeom prst="rect">
            <a:avLst/>
          </a:prstGeom>
        </p:spPr>
      </p:pic>
      <p:pic>
        <p:nvPicPr>
          <p:cNvPr id="222" name="picture 2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699480" y="6750055"/>
            <a:ext cx="120700" cy="101566"/>
          </a:xfrm>
          <a:prstGeom prst="rect">
            <a:avLst/>
          </a:prstGeom>
        </p:spPr>
      </p:pic>
      <p:sp>
        <p:nvSpPr>
          <p:cNvPr id="4" name="textbox 6"/>
          <p:cNvSpPr/>
          <p:nvPr/>
        </p:nvSpPr>
        <p:spPr>
          <a:xfrm>
            <a:off x="9514387" y="6620510"/>
            <a:ext cx="2256154" cy="2374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lang="zh-CN" altLang="en-US" sz="1400" kern="0" spc="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神起互动</a:t>
            </a:r>
            <a:r>
              <a:rPr sz="1400" kern="0" spc="40" dirty="0" err="1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有限公司</a:t>
            </a:r>
            <a:r>
              <a:rPr sz="1400" kern="0" spc="26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4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</a:t>
            </a:r>
            <a:endParaRPr sz="1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textbox 8"/>
          <p:cNvSpPr/>
          <p:nvPr/>
        </p:nvSpPr>
        <p:spPr>
          <a:xfrm>
            <a:off x="11245879" y="6510812"/>
            <a:ext cx="863600" cy="317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lang="zh-CN" altLang="en-US" sz="1600" kern="0" spc="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神起互动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17500" algn="l" rtl="0" eaLnBrk="0">
              <a:lnSpc>
                <a:spcPct val="87000"/>
              </a:lnSpc>
              <a:spcBef>
                <a:spcPts val="5"/>
              </a:spcBef>
            </a:pP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NG</a:t>
            </a:r>
            <a:r>
              <a:rPr sz="2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</a:t>
            </a:r>
            <a:r>
              <a:rPr sz="200" kern="0" spc="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TE</a:t>
            </a:r>
            <a:r>
              <a:rPr lang="en-US" sz="5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QIHUANG</a:t>
            </a: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TI5ZWRlYjdkYWQxOWUyOGY1OGM2OGQ5YWZlYTI1NGQifQ=="/>
  <p:tag name="resource_record_key" val="{&quot;29&quot;:[50000054]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1739</Words>
  <Application>WPS 演示</Application>
  <PresentationFormat>宽屏</PresentationFormat>
  <Paragraphs>129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2" baseType="lpstr">
      <vt:lpstr>Arial</vt:lpstr>
      <vt:lpstr>宋体</vt:lpstr>
      <vt:lpstr>Wingdings</vt:lpstr>
      <vt:lpstr>Arial</vt:lpstr>
      <vt:lpstr>黑体</vt:lpstr>
      <vt:lpstr>Times New Roman</vt:lpstr>
      <vt:lpstr>微软雅黑</vt:lpstr>
      <vt:lpstr>华文楷体</vt:lpstr>
      <vt:lpstr>Arial Unicode MS</vt:lpstr>
      <vt:lpstr>等线</vt:lpstr>
      <vt:lpstr>MS PGothic</vt:lpstr>
      <vt:lpstr>字魂英雄黑体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Kingsoft-PDF</dc:creator>
  <dc:subject>pdfbuilder</dc:subject>
  <cp:lastModifiedBy>晨光ZYJ</cp:lastModifiedBy>
  <cp:revision>15</cp:revision>
  <dcterms:created xsi:type="dcterms:W3CDTF">2024-10-28T11:52:00Z</dcterms:created>
  <dcterms:modified xsi:type="dcterms:W3CDTF">2026-08-10T07:03:12Z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2024-10-30T19:52:19Z</vt:filetime>
  </property>
  <property fmtid="{D5CDD505-2E9C-101B-9397-08002B2CF9AE}" pid="4" name="UsrData">
    <vt:lpwstr>671f0a65564c68001f2db6aewl</vt:lpwstr>
  </property>
  <property fmtid="{D5CDD505-2E9C-101B-9397-08002B2CF9AE}" pid="5" name="ICV">
    <vt:lpwstr>1A2CFAA40F6741F68508193B84B49030_12</vt:lpwstr>
  </property>
  <property fmtid="{D5CDD505-2E9C-101B-9397-08002B2CF9AE}" pid="6" name="KSOProductBuildVer">
    <vt:lpwstr>2052-12.1.0.28043</vt:lpwstr>
  </property>
</Properties>
</file>